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6A7"/>
    <a:srgbClr val="E1E2E7"/>
    <a:srgbClr val="141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CCA65-F066-EB74-373A-7735C945A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DE1E7-2A01-0A5C-CB2A-E2CF04DFE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8E102-1039-BA94-2F90-FACAF6F3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F6A05-B4C4-6900-E20C-0909949A6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E5270-9823-43AF-2B43-71BC28333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6064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C0AA8-8C03-111F-1DF8-EED0B907C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F33E-4112-7028-BB9C-F5ABCD061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6E57-5BB5-C53D-41EF-EAAFF644C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D1EA8-1207-D6BE-701E-744F14D8F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4F48C-9E3C-7AFA-98EC-CC47844B2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55474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06D78D-5A63-AE24-8D5E-F05268085B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43FF8-1158-8FBA-AE1B-ED0196C86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24301-BC73-DD51-4DE6-BCB0A8BB7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68E89-C6D9-AB18-0570-8727A91D8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65C2A-D3AD-9304-4498-ED916150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8662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129C4-5E9D-8519-31BB-D42173D5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83890-941F-36A1-8F7B-F3E8556D1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ADDA7-86E4-027B-647E-27483FD2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D33A4-C4A0-675D-B2D6-B910E4D3D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9A961-AD5B-25B1-3A5F-E6CDB522D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7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0F4F8-105E-0EF6-8671-AA5F0B310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F5E779-AF1A-242F-146A-ED9224213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035A1-B2F5-1335-910D-DEC227F3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360EC-07FE-DF34-4697-8C8851B4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C84A5-3881-6FEB-888E-A060C1D05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1768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2DB52-4A1A-D6A0-B2E9-30EFB5BAF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0D9EA-0341-EAAF-E394-E3A0B33D17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CD4A2A-9A09-4BE3-D662-82E62C061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AAF2F-106B-7662-1690-DCAE7614F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8C27A-C81F-5B40-F7E1-2059C2516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DA7021-295F-F204-AED0-A329CB9E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2788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43F31-63FD-D9FC-681C-4C8397636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A67C2-6278-20E6-DF5D-5D10F3346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762AD-6E5F-50C3-D267-D4A5F5EF3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140592-0332-C80B-6E7E-18C4DDD2C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59E405-5BED-E779-EBCD-43EEDC751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76700D-3080-67CF-432B-9EEB8C48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AECD46-A053-D6CE-C2CB-ECFCB6048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89AA39-6E77-2A3E-C0E7-56944F25D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150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712A8-2AD7-11E5-3E07-420903D56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6984F1-5088-0668-8A6D-12E6D6D4B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72BB15-77BF-30EB-445C-D7CD26690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DDD92-BA28-2D4B-284D-66A1A108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9146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22641E-118D-A132-DC29-B3C5A9C89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1A033C-ED2A-77F4-B48B-E21602A4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B2FFC0-E427-0BDC-77AA-22740393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121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3422-D4E7-D2F0-55B9-CE6B7861C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DC7BF-F401-92CE-3283-0E30B9A5F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6264C-5165-5100-9BC1-EB6CB7D1A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53774-4A57-6C96-8CC6-83FDE3CD0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7AC7E8-9E4A-7D5A-82D9-6A738D2C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0A5A05-E2F2-2814-7E10-FD51787EA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9007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98796-D2EA-42EC-DAE9-6D33D4D7D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E8135-F6F2-8745-1FAE-483308CC0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C3F01E-D01C-020F-86DE-616C79248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39B15-E623-6A2C-F974-96726D84D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3FDA2-E6A9-9551-5636-192D2D8F4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70D53-4CD6-0BE8-4257-1300EA069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781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988A37-BC79-7F11-2415-CE20D6345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B04B0-E741-3CCF-4A58-FAD49C41B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788F8-8F8F-4E8D-B5EB-67C4BC0702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55207C-090A-4BEE-BD07-02E08613818B}" type="datetimeFigureOut">
              <a:rPr lang="bg-BG" smtClean="0"/>
              <a:t>22.6.2026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2F7E4-CCEB-1861-A4BF-0F8826935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65DB0-F989-3C7B-CD69-11E629F60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BC7F6-1493-43E4-900E-DF442B6000A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31014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7E9614-A13F-99F4-845C-4B9E50A85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" y="-16"/>
            <a:ext cx="12203609" cy="893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DBB48B-3853-446C-2AAA-C0739370C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6171" y="219918"/>
            <a:ext cx="1081825" cy="51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99F31F-5D23-FBA1-7831-A028BD01182A}"/>
              </a:ext>
            </a:extLst>
          </p:cNvPr>
          <p:cNvSpPr txBox="1"/>
          <p:nvPr/>
        </p:nvSpPr>
        <p:spPr>
          <a:xfrm>
            <a:off x="9960077" y="387845"/>
            <a:ext cx="1914832" cy="261610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algn="r"/>
            <a:r>
              <a:rPr lang="en-GB" sz="1100" dirty="0">
                <a:solidFill>
                  <a:srgbClr val="000000"/>
                </a:solidFill>
                <a:latin typeface="Calibri" panose="020F0502020204030204" pitchFamily="34" charset="0"/>
              </a:rPr>
              <a:t> Week 26,</a:t>
            </a:r>
            <a:r>
              <a:rPr lang="en-GB" sz="11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2026</a:t>
            </a:r>
            <a:r>
              <a:rPr lang="en-GB" sz="1100" dirty="0"/>
              <a:t> </a:t>
            </a:r>
            <a:endParaRPr lang="bg-BG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365086-303C-3A5A-9146-499FBF2EB1D6}"/>
              </a:ext>
            </a:extLst>
          </p:cNvPr>
          <p:cNvSpPr txBox="1"/>
          <p:nvPr/>
        </p:nvSpPr>
        <p:spPr>
          <a:xfrm>
            <a:off x="216171" y="738727"/>
            <a:ext cx="116587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0" u="none" strike="noStrike" dirty="0">
                <a:solidFill>
                  <a:srgbClr val="141D4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Currency, fuel and bunker adjustment Week </a:t>
            </a:r>
            <a:r>
              <a:rPr lang="en-GB" b="1" dirty="0">
                <a:solidFill>
                  <a:srgbClr val="141D4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26 </a:t>
            </a:r>
            <a:r>
              <a:rPr lang="en-GB" sz="1800" b="1" i="0" u="none" strike="noStrike" dirty="0">
                <a:solidFill>
                  <a:srgbClr val="141D4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(2026) </a:t>
            </a:r>
            <a:endParaRPr lang="bg-BG" b="1" dirty="0">
              <a:solidFill>
                <a:srgbClr val="141D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E00FCB8-93D3-3DCE-2595-AA41CB506CB3}"/>
              </a:ext>
            </a:extLst>
          </p:cNvPr>
          <p:cNvCxnSpPr>
            <a:cxnSpLocks/>
          </p:cNvCxnSpPr>
          <p:nvPr/>
        </p:nvCxnSpPr>
        <p:spPr>
          <a:xfrm>
            <a:off x="216171" y="1108059"/>
            <a:ext cx="11658738" cy="0"/>
          </a:xfrm>
          <a:prstGeom prst="line">
            <a:avLst/>
          </a:prstGeom>
          <a:ln>
            <a:solidFill>
              <a:srgbClr val="141D4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9E7FB1C-DF6D-E3C4-53FA-5A9DBF278D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049901"/>
              </p:ext>
            </p:extLst>
          </p:nvPr>
        </p:nvGraphicFramePr>
        <p:xfrm>
          <a:off x="216171" y="1277963"/>
          <a:ext cx="11658738" cy="272105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8788215">
                  <a:extLst>
                    <a:ext uri="{9D8B030D-6E8A-4147-A177-3AD203B41FA5}">
                      <a16:colId xmlns:a16="http://schemas.microsoft.com/office/drawing/2014/main" val="2083306520"/>
                    </a:ext>
                  </a:extLst>
                </a:gridCol>
                <a:gridCol w="2870523">
                  <a:extLst>
                    <a:ext uri="{9D8B030D-6E8A-4147-A177-3AD203B41FA5}">
                      <a16:colId xmlns:a16="http://schemas.microsoft.com/office/drawing/2014/main" val="3309662117"/>
                    </a:ext>
                  </a:extLst>
                </a:gridCol>
              </a:tblGrid>
              <a:tr h="38093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COUNTRY</a:t>
                      </a:r>
                      <a:endParaRPr lang="en-GB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103" marR="8103" marT="81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D4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Adjustment (%)</a:t>
                      </a:r>
                      <a:endParaRPr lang="en-GB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103" marR="8103" marT="8103" marB="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D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248190"/>
                  </a:ext>
                </a:extLst>
              </a:tr>
              <a:tr h="30108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Finland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43.37%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315159"/>
                  </a:ext>
                </a:extLst>
              </a:tr>
              <a:tr h="23061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Estonia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2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55.31%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2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528570"/>
                  </a:ext>
                </a:extLst>
              </a:tr>
              <a:tr h="23061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Latvia/Lithuania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47.64%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645227"/>
                  </a:ext>
                </a:extLst>
              </a:tr>
              <a:tr h="230614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1" i="0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GB" sz="1200" b="1" i="0" u="none" strike="noStrike" dirty="0" err="1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orway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2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16.89%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2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406364"/>
                  </a:ext>
                </a:extLst>
              </a:tr>
              <a:tr h="230614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1" i="0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GB" sz="1200" b="1" i="0" u="none" strike="noStrike" dirty="0" err="1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enmark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47.61%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169274"/>
                  </a:ext>
                </a:extLst>
              </a:tr>
              <a:tr h="230614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1" i="0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GB" sz="1200" b="1" i="0" u="none" strike="noStrike" dirty="0" err="1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oland</a:t>
                      </a:r>
                      <a:r>
                        <a:rPr lang="en-GB" sz="1200" b="1" i="0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/Turkey/Romania/Bulgaria/Greece/Czech Republic/Slovakia/Slovenia/Austria/</a:t>
                      </a:r>
                      <a:r>
                        <a:rPr lang="en-GB" sz="1200" b="1" i="0" u="none" strike="noStrike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Ukraina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2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rgbClr val="141D4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41.02%</a:t>
                      </a:r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2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917286"/>
                  </a:ext>
                </a:extLst>
              </a:tr>
              <a:tr h="230614">
                <a:tc>
                  <a:txBody>
                    <a:bodyPr/>
                    <a:lstStyle/>
                    <a:p>
                      <a:pPr algn="l" fontAlgn="ctr"/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049164"/>
                  </a:ext>
                </a:extLst>
              </a:tr>
              <a:tr h="230614">
                <a:tc>
                  <a:txBody>
                    <a:bodyPr/>
                    <a:lstStyle/>
                    <a:p>
                      <a:pPr algn="l" fontAlgn="ctr"/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2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2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432567"/>
                  </a:ext>
                </a:extLst>
              </a:tr>
              <a:tr h="230614">
                <a:tc>
                  <a:txBody>
                    <a:bodyPr/>
                    <a:lstStyle/>
                    <a:p>
                      <a:pPr algn="l" fontAlgn="ctr"/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1" i="0" u="none" strike="noStrike" dirty="0">
                        <a:solidFill>
                          <a:srgbClr val="141D4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1D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96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09184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7DD902E-63EE-9F1B-94EF-0B577A59AE38}"/>
              </a:ext>
            </a:extLst>
          </p:cNvPr>
          <p:cNvSpPr txBox="1"/>
          <p:nvPr/>
        </p:nvSpPr>
        <p:spPr>
          <a:xfrm>
            <a:off x="216170" y="6314916"/>
            <a:ext cx="1165873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NTG </a:t>
            </a:r>
            <a:r>
              <a:rPr lang="bg-BG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Fuel</a:t>
            </a:r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Surcharge</a:t>
            </a:r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 for International Road Transports </a:t>
            </a:r>
            <a:r>
              <a:rPr lang="bg-BG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carried</a:t>
            </a:r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out</a:t>
            </a:r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 NTG Road AB.</a:t>
            </a:r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000" dirty="0">
                <a:latin typeface="Calibri" panose="020F0502020204030204" pitchFamily="34" charset="0"/>
                <a:cs typeface="Calibri" panose="020F0502020204030204" pitchFamily="34" charset="0"/>
              </a:rPr>
              <a:t>Valid for offers based on International quotes in EURO. Fuel adjustment for the period 2026-06-22 to 2026-06-28.</a:t>
            </a:r>
            <a:endParaRPr lang="bg-BG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414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01aab02-d012-43b9-98de-902903e53920}" enabled="0" method="" siteId="{b01aab02-d012-43b9-98de-902903e5392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94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Andrey Bozhkov</dc:creator>
  <cp:lastModifiedBy>Snezana Taskoska</cp:lastModifiedBy>
  <cp:revision>2</cp:revision>
  <dcterms:created xsi:type="dcterms:W3CDTF">2025-03-26T14:32:19Z</dcterms:created>
  <dcterms:modified xsi:type="dcterms:W3CDTF">2026-06-22T07:00:43Z</dcterms:modified>
</cp:coreProperties>
</file>